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/>
  <p:notesSz cx="7559675" cy="10080625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755650" y="2347913"/>
            <a:ext cx="8569325" cy="1620837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7361238" y="117475"/>
            <a:ext cx="2205037" cy="6869113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741363" y="117475"/>
            <a:ext cx="6467475" cy="6869113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089025" y="2224088"/>
            <a:ext cx="4162425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5403850" y="2224088"/>
            <a:ext cx="4162425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8" name="Espace réservé du contenu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dt="0" ftr="0" hdr="0" sldNu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 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333366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740879" y="11700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1088280" y="2224080"/>
            <a:ext cx="8477280" cy="4762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6" name="Image 3" hidden="0"/>
          <p:cNvPicPr>
            <a:picLocks noChangeAspect="1"/>
          </p:cNvPicPr>
          <p:nvPr isPhoto="0" userDrawn="0"/>
        </p:nvPicPr>
        <p:blipFill>
          <a:blip r:embed="rId13">
            <a:lum/>
            <a:alphaModFix/>
          </a:blip>
          <a:stretch/>
        </p:blipFill>
        <p:spPr bwMode="auto"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>
        <a:defRPr lang="fr-FR" sz="4000" b="1" i="1" u="none" strike="noStrike">
          <a:ln>
            <a:noFill/>
          </a:ln>
          <a:solidFill>
            <a:srgbClr val="E6E6E6"/>
          </a:solidFill>
          <a:latin typeface="Albany"/>
          <a:cs typeface="Arial Unicode MS"/>
        </a:defRPr>
      </a:lvl1pPr>
    </p:titleStyle>
    <p:bodyStyle>
      <a:lvl1pPr marL="0" marR="0" indent="0" algn="l">
        <a:defRPr lang="fr-FR" sz="3200" b="0" i="0" u="none" strike="noStrike">
          <a:ln>
            <a:noFill/>
          </a:ln>
          <a:solidFill>
            <a:srgbClr val="E6E6E6"/>
          </a:solidFill>
          <a:latin typeface="Albany"/>
          <a:cs typeface="Arial Unicode MS"/>
        </a:defRPr>
      </a:lvl1pPr>
    </p:bodyStyle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>
          <a:xfrm>
            <a:off x="740879" y="1850582"/>
            <a:ext cx="8403889" cy="2031325"/>
          </a:xfrm>
        </p:spPr>
        <p:txBody>
          <a:bodyPr wrap="square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  <a:defRPr/>
            </a:pPr>
            <a:r>
              <a:rPr lang="fr-FR" sz="6600">
                <a:latin typeface="Thorndale"/>
              </a:rPr>
              <a:t>L’EPS au collège Gilbert Dru </a:t>
            </a:r>
            <a:r>
              <a:rPr lang="fr-FR" sz="6600">
                <a:latin typeface="Thorndale"/>
              </a:rPr>
              <a:t>en 6ème</a:t>
            </a:r>
            <a:endParaRPr lang="fr-FR" sz="6600">
              <a:latin typeface="Thorndal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9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  <a:defRPr/>
            </a:pPr>
            <a:r>
              <a:rPr lang="fr-FR"/>
              <a:t>La journée du sport scolaire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/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lvl="0">
              <a:defRPr/>
            </a:pPr>
            <a:r>
              <a:rPr lang="fr-FR" sz="2800"/>
              <a:t>Mercredi 22 septembre : journée nationale du sport scolaire</a:t>
            </a:r>
            <a:endParaRPr/>
          </a:p>
          <a:p>
            <a:pPr lvl="0">
              <a:defRPr/>
            </a:pPr>
            <a:endParaRPr lang="fr-FR" sz="2800"/>
          </a:p>
          <a:p>
            <a:pPr lvl="0">
              <a:defRPr/>
            </a:pPr>
            <a:r>
              <a:rPr lang="fr-FR" sz="2800"/>
              <a:t>Exceptionnellement 2 h de sport lors de cette matinée</a:t>
            </a:r>
            <a:endParaRPr/>
          </a:p>
          <a:p>
            <a:pPr lvl="0">
              <a:defRPr/>
            </a:pPr>
            <a:endParaRPr lang="fr-FR" sz="2800"/>
          </a:p>
          <a:p>
            <a:pPr lvl="0">
              <a:defRPr/>
            </a:pPr>
            <a:r>
              <a:rPr lang="fr-FR" sz="2800"/>
              <a:t>Découvrir les activités proposées à l'AS : Basket- Foot ,  tennis de table, STEP - (natation)</a:t>
            </a:r>
            <a:endParaRPr/>
          </a:p>
        </p:txBody>
      </p:sp>
      <p:sp>
        <p:nvSpPr>
          <p:cNvPr id="6" name="ZoneTexte 3" hidden="0"/>
          <p:cNvSpPr>
            <a:spLocks noAdjustHandles="0" noChangeArrowheads="0"/>
          </p:cNvSpPr>
          <p:nvPr isPhoto="0" userDrawn="0"/>
        </p:nvSpPr>
        <p:spPr bwMode="auto">
          <a:xfrm rot="1445248">
            <a:off x="917228" y="3504342"/>
            <a:ext cx="8479368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10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  <a:defRPr/>
            </a:pPr>
            <a:r>
              <a:rPr lang="fr-FR"/>
              <a:t>L'AS </a:t>
            </a:r>
            <a:br>
              <a:rPr lang="fr-FR"/>
            </a:br>
            <a:r>
              <a:rPr lang="fr-FR"/>
              <a:t>le mercredi après-midi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>
          <a:xfrm>
            <a:off x="962477" y="1035627"/>
            <a:ext cx="8477280" cy="4762798"/>
          </a:xfrm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marL="510080" lvl="0" indent="-438080">
              <a:buClr>
                <a:srgbClr val="FF9966"/>
              </a:buClr>
              <a:buSzPct val="75000"/>
              <a:buFont typeface="Arial"/>
              <a:buAutoNum type="arabicPeriod"/>
              <a:defRPr/>
            </a:pPr>
            <a:endParaRPr/>
          </a:p>
          <a:p>
            <a:pPr lvl="0">
              <a:defRPr/>
            </a:pPr>
            <a:r>
              <a:rPr lang="fr-FR" sz="2400"/>
              <a:t>FOOT - STEP -TENNIS DE TABLE</a:t>
            </a:r>
            <a:endParaRPr lang="fr-FR" sz="2400"/>
          </a:p>
          <a:p>
            <a:pPr marL="72000" lvl="0" indent="0">
              <a:buClr>
                <a:srgbClr val="FF9966"/>
              </a:buClr>
              <a:buSzPct val="75000"/>
              <a:buFont typeface="StarSymbol"/>
              <a:buNone/>
              <a:defRPr/>
            </a:pPr>
            <a:r>
              <a:rPr lang="fr-FR" sz="2400"/>
              <a:t>     à partir de 13h 1 ou 2 groupes en fonction des effectifs</a:t>
            </a:r>
            <a:endParaRPr lang="fr-FR" sz="2400"/>
          </a:p>
          <a:p>
            <a:pPr marL="72000" lvl="0" indent="0">
              <a:buClr>
                <a:srgbClr val="FF9966"/>
              </a:buClr>
              <a:buSzPct val="75000"/>
              <a:buFont typeface="StarSymbol"/>
              <a:buNone/>
              <a:defRPr/>
            </a:pPr>
            <a:endParaRPr lang="fr-FR" sz="2400"/>
          </a:p>
          <a:p>
            <a:pPr lvl="0">
              <a:buClr>
                <a:srgbClr val="FF9966"/>
              </a:buClr>
              <a:buSzPct val="75000"/>
              <a:buFont typeface="Courier New"/>
              <a:buChar char="o"/>
              <a:defRPr/>
            </a:pPr>
            <a:r>
              <a:rPr lang="fr-FR" sz="2400"/>
              <a:t>BASKET BALL </a:t>
            </a:r>
            <a:endParaRPr lang="fr-FR" sz="2400"/>
          </a:p>
          <a:p>
            <a:pPr marL="72000" lvl="0" indent="0">
              <a:buClr>
                <a:srgbClr val="FF9966"/>
              </a:buClr>
              <a:buSzPct val="75000"/>
              <a:buFont typeface="Courier New"/>
              <a:buNone/>
              <a:defRPr/>
            </a:pPr>
            <a:r>
              <a:rPr lang="fr-FR" sz="2400"/>
              <a:t>     Au gymnase T.Bertrand - 2groupes</a:t>
            </a:r>
            <a:endParaRPr lang="fr-FR" sz="2400"/>
          </a:p>
          <a:p>
            <a:pPr marL="472050" lvl="1" indent="0">
              <a:buClr>
                <a:srgbClr val="FF9966"/>
              </a:buClr>
              <a:buSzPct val="75000"/>
              <a:buFont typeface="Courier New"/>
              <a:buNone/>
              <a:defRPr/>
            </a:pPr>
            <a:r>
              <a:rPr lang="fr-FR" sz="2000"/>
              <a:t>     12h45 à 14h15 : 6è et 5è</a:t>
            </a:r>
            <a:endParaRPr lang="fr-FR" sz="2400"/>
          </a:p>
          <a:p>
            <a:pPr marL="472050" lvl="1" indent="0">
              <a:buClr>
                <a:srgbClr val="FF9966"/>
              </a:buClr>
              <a:buSzPct val="75000"/>
              <a:buFont typeface="Courier New"/>
              <a:buNone/>
              <a:defRPr/>
            </a:pPr>
            <a:r>
              <a:rPr lang="fr-FR" sz="2000"/>
              <a:t>     14h à 15h30 : 4è et 3è</a:t>
            </a:r>
            <a:endParaRPr lang="fr-FR" sz="2400"/>
          </a:p>
          <a:p>
            <a:pPr lvl="0">
              <a:defRPr/>
            </a:pPr>
            <a:endParaRPr lang="fr-FR" sz="2400"/>
          </a:p>
          <a:p>
            <a:pPr lvl="0">
              <a:defRPr/>
            </a:pPr>
            <a:r>
              <a:rPr lang="fr-FR" sz="2400"/>
              <a:t> NATATION</a:t>
            </a:r>
            <a:endParaRPr lang="fr-FR" sz="2400"/>
          </a:p>
          <a:p>
            <a:pPr marL="72000" lvl="0" indent="0">
              <a:buClr>
                <a:srgbClr val="FF9966"/>
              </a:buClr>
              <a:buSzPct val="75000"/>
              <a:buFont typeface="StarSymbol"/>
              <a:buNone/>
              <a:defRPr/>
            </a:pPr>
            <a:r>
              <a:rPr lang="fr-FR" sz="2400"/>
              <a:t>       A la piscine Charial - 2 groupes</a:t>
            </a:r>
            <a:endParaRPr lang="fr-FR" sz="2400"/>
          </a:p>
          <a:p>
            <a:pPr marL="72000" lvl="0" indent="0">
              <a:buClr>
                <a:srgbClr val="FF9966"/>
              </a:buClr>
              <a:buSzPct val="75000"/>
              <a:buFont typeface="StarSymbol"/>
              <a:buNone/>
              <a:defRPr/>
            </a:pPr>
            <a:r>
              <a:rPr lang="fr-FR" sz="2000" b="0" i="0" u="none" strike="noStrike" cap="none" spc="0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rPr>
              <a:t>             14h à 15h : 6è et 5</a:t>
            </a:r>
            <a:r>
              <a:rPr lang="fr-FR" sz="2400"/>
              <a:t>è</a:t>
            </a:r>
            <a:endParaRPr lang="fr-FR" sz="2400"/>
          </a:p>
          <a:p>
            <a:pPr marL="472050" lvl="1" indent="0">
              <a:buClr>
                <a:srgbClr val="FF9966"/>
              </a:buClr>
              <a:buSzPct val="75000"/>
              <a:buFont typeface="StarSymbol"/>
              <a:buNone/>
              <a:defRPr/>
            </a:pPr>
            <a:r>
              <a:rPr lang="fr-FR" sz="2000"/>
              <a:t>        15 h à 16h : 4è et 3è</a:t>
            </a:r>
            <a:endParaRPr lang="fr-FR" sz="2000"/>
          </a:p>
          <a:p>
            <a:pPr lvl="0">
              <a:defRPr/>
            </a:pPr>
            <a:endParaRPr lang="fr-FR" sz="2400"/>
          </a:p>
          <a:p>
            <a:pPr lvl="0">
              <a:defRPr/>
            </a:pPr>
            <a:r>
              <a:rPr lang="fr-FR" sz="2400"/>
              <a:t>COTISATION : 30 ou 40 euros (T-shirt offert)</a:t>
            </a:r>
            <a:endParaRPr/>
          </a:p>
          <a:p>
            <a:pPr lvl="0">
              <a:defRPr/>
            </a:pPr>
            <a:r>
              <a:rPr lang="fr-FR" sz="2400"/>
              <a:t>Autorisation parentale (notamment pour les déplacements)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Introdu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  <a:defRPr/>
            </a:pPr>
            <a:r>
              <a:rPr lang="fr-FR"/>
              <a:t>Introduction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>
          <a:xfrm>
            <a:off x="1088280" y="2224080"/>
            <a:ext cx="8477280" cy="4763159"/>
          </a:xfrm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marL="0" indent="0">
              <a:defRPr/>
            </a:pPr>
            <a:r>
              <a:rPr lang="fr-FR" sz="2800"/>
              <a:t>COVID / Protocole sanitaire</a:t>
            </a:r>
            <a:endParaRPr/>
          </a:p>
          <a:p>
            <a:pPr marL="0" lvl="0" indent="0">
              <a:defRPr/>
            </a:pPr>
            <a:r>
              <a:rPr lang="fr-FR" sz="2800"/>
              <a:t>Tenue vestimentaire</a:t>
            </a:r>
            <a:endParaRPr/>
          </a:p>
          <a:p>
            <a:pPr marL="0" lvl="0" indent="0">
              <a:defRPr/>
            </a:pPr>
            <a:r>
              <a:rPr lang="fr-FR" sz="2800"/>
              <a:t>Oubli de cette tenue</a:t>
            </a:r>
            <a:endParaRPr/>
          </a:p>
          <a:p>
            <a:pPr marL="0" lvl="0" indent="0">
              <a:defRPr/>
            </a:pPr>
            <a:r>
              <a:rPr lang="fr-FR" sz="2800"/>
              <a:t>Les activités vécues cette année</a:t>
            </a:r>
            <a:endParaRPr/>
          </a:p>
          <a:p>
            <a:pPr marL="0" lvl="0" indent="0">
              <a:defRPr/>
            </a:pPr>
            <a:r>
              <a:rPr lang="fr-FR" sz="2800"/>
              <a:t>Le soutien natation</a:t>
            </a:r>
            <a:endParaRPr/>
          </a:p>
          <a:p>
            <a:pPr marL="0" lvl="0" indent="0">
              <a:defRPr/>
            </a:pPr>
            <a:r>
              <a:rPr lang="fr-FR" sz="2800"/>
              <a:t>Les inaptitudes</a:t>
            </a:r>
            <a:endParaRPr/>
          </a:p>
          <a:p>
            <a:pPr marL="0" lvl="0" indent="0">
              <a:defRPr/>
            </a:pPr>
            <a:r>
              <a:rPr lang="fr-FR" sz="2800"/>
              <a:t>La randonnée urbaine</a:t>
            </a:r>
            <a:endParaRPr/>
          </a:p>
          <a:p>
            <a:pPr marL="0" lvl="0" indent="0">
              <a:defRPr/>
            </a:pPr>
            <a:r>
              <a:rPr lang="fr-FR" sz="2800"/>
              <a:t>La journée du sport scolaire</a:t>
            </a:r>
            <a:endParaRPr/>
          </a:p>
          <a:p>
            <a:pPr marL="0" lvl="0" indent="0">
              <a:defRPr/>
            </a:pPr>
            <a:r>
              <a:rPr lang="fr-FR" sz="2800"/>
              <a:t>L'AS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1" hidden="0"/>
          <p:cNvSpPr>
            <a:spLocks noAdjustHandles="0" noChangeArrowheads="0"/>
          </p:cNvSpPr>
          <p:nvPr isPhoto="0" userDrawn="0"/>
        </p:nvSpPr>
        <p:spPr bwMode="auto">
          <a:xfrm>
            <a:off x="359791" y="539476"/>
            <a:ext cx="9433874" cy="5394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600" b="1" u="sng">
                <a:solidFill>
                  <a:srgbClr val="FFFF00"/>
                </a:solidFill>
              </a:rPr>
              <a:t>Adaptation du protocole sanitaire à la pratique de l’EPS</a:t>
            </a:r>
            <a:endParaRPr/>
          </a:p>
          <a:p>
            <a:pPr>
              <a:defRPr/>
            </a:pPr>
            <a:endParaRPr lang="fr-FR" sz="2400">
              <a:solidFill>
                <a:schemeClr val="bg1"/>
              </a:solidFill>
            </a:endParaRPr>
          </a:p>
          <a:p>
            <a:pPr>
              <a:defRPr/>
            </a:pPr>
            <a:r>
              <a:rPr lang="fr-FR" sz="2800">
                <a:solidFill>
                  <a:schemeClr val="bg1"/>
                </a:solidFill>
              </a:rPr>
              <a:t>- SI POSSIBLE : Arriver en  tenue pour le cours d’EPS </a:t>
            </a:r>
            <a:endParaRPr sz="2800"/>
          </a:p>
          <a:p>
            <a:pPr>
              <a:defRPr/>
            </a:pPr>
            <a:endParaRPr sz="2800">
              <a:solidFill>
                <a:schemeClr val="bg1"/>
              </a:solidFill>
            </a:endParaRPr>
          </a:p>
          <a:p>
            <a:pPr>
              <a:defRPr/>
            </a:pPr>
            <a:r>
              <a:rPr lang="fr-FR" sz="2800">
                <a:solidFill>
                  <a:schemeClr val="bg1"/>
                </a:solidFill>
              </a:rPr>
              <a:t>- Lavage de mains en début et fin de cours AVEC le masque</a:t>
            </a:r>
            <a:endParaRPr sz="2800"/>
          </a:p>
          <a:p>
            <a:pPr>
              <a:defRPr/>
            </a:pPr>
            <a:endParaRPr sz="2800">
              <a:solidFill>
                <a:schemeClr val="bg1"/>
              </a:solidFill>
            </a:endParaRPr>
          </a:p>
          <a:p>
            <a:pPr>
              <a:defRPr/>
            </a:pPr>
            <a:r>
              <a:rPr lang="fr-FR" sz="2800">
                <a:solidFill>
                  <a:schemeClr val="bg1"/>
                </a:solidFill>
              </a:rPr>
              <a:t>- MASQUE OBLIGATOIRE en EPS sauf lorsque le professeur autorise son retrait (échauffement, pratique en plein air)</a:t>
            </a:r>
            <a:endParaRPr sz="2800"/>
          </a:p>
          <a:p>
            <a:pPr>
              <a:defRPr/>
            </a:pPr>
            <a:endParaRPr sz="2800">
              <a:solidFill>
                <a:schemeClr val="bg1"/>
              </a:solidFill>
            </a:endParaRPr>
          </a:p>
          <a:p>
            <a:pPr>
              <a:defRPr/>
            </a:pPr>
            <a:r>
              <a:rPr lang="fr-FR" sz="2800">
                <a:solidFill>
                  <a:schemeClr val="bg1"/>
                </a:solidFill>
              </a:rPr>
              <a:t>- Adaptation de la programmation (activités sportives) en fonction de l’évolution de la pandémie.</a:t>
            </a:r>
            <a:endParaRPr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Objectif à long term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  <a:defRPr/>
            </a:pPr>
            <a:r>
              <a:rPr lang="fr-FR"/>
              <a:t>Tenue vestimentaire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>
          <a:xfrm>
            <a:off x="1088280" y="2224080"/>
            <a:ext cx="8477280" cy="4763159"/>
          </a:xfrm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marL="0" lvl="0" indent="0">
              <a:defRPr/>
            </a:pPr>
            <a:r>
              <a:rPr lang="fr-FR" sz="2800"/>
              <a:t>Comme cela a été demandé dans la liste des fournitures : jogging et basket adaptées, maillot une pièce et bonnet pour la natation (short de bain et T-shirt de bain interdits)</a:t>
            </a:r>
            <a:endParaRPr/>
          </a:p>
          <a:p>
            <a:pPr marL="0" lvl="0" indent="0">
              <a:defRPr/>
            </a:pPr>
            <a:endParaRPr lang="fr-FR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La situation actuell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  <a:defRPr/>
            </a:pPr>
            <a:r>
              <a:rPr lang="fr-FR"/>
              <a:t>Oubli de tenue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>
          <a:xfrm>
            <a:off x="1088280" y="2224080"/>
            <a:ext cx="8477280" cy="4763159"/>
          </a:xfrm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marL="0" lvl="0" indent="0">
              <a:defRPr/>
            </a:pPr>
            <a:r>
              <a:rPr lang="fr-FR" sz="2400"/>
              <a:t>Votre enfant a le droit d'oublier sa tenue mais pas plus de 3 fois par période.</a:t>
            </a:r>
            <a:endParaRPr/>
          </a:p>
          <a:p>
            <a:pPr marL="0" lvl="0" indent="0">
              <a:defRPr/>
            </a:pPr>
            <a:r>
              <a:rPr lang="fr-FR" sz="2400"/>
              <a:t>Au delà il aura une heure de retenue</a:t>
            </a:r>
            <a:endParaRPr/>
          </a:p>
          <a:p>
            <a:pPr marL="0" lvl="0" indent="0">
              <a:defRPr/>
            </a:pPr>
            <a:endParaRPr lang="fr-FR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L'évolu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  <a:defRPr/>
            </a:pPr>
            <a:r>
              <a:rPr lang="fr-FR"/>
              <a:t>Les activités vécues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>
          <a:xfrm>
            <a:off x="1088280" y="2224080"/>
            <a:ext cx="8477280" cy="4763159"/>
          </a:xfrm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marL="0" lvl="0" indent="0">
              <a:defRPr/>
            </a:pPr>
            <a:r>
              <a:rPr lang="fr-FR" sz="2800"/>
              <a:t>Demi-fond (athlétisme : course)</a:t>
            </a:r>
            <a:endParaRPr/>
          </a:p>
          <a:p>
            <a:pPr marL="0" lvl="0" indent="0">
              <a:defRPr/>
            </a:pPr>
            <a:r>
              <a:rPr lang="fr-FR" sz="2800"/>
              <a:t>Danse (expression corporelle)</a:t>
            </a:r>
            <a:endParaRPr/>
          </a:p>
          <a:p>
            <a:pPr marL="0" lvl="0" indent="0">
              <a:defRPr/>
            </a:pPr>
            <a:r>
              <a:rPr lang="fr-FR" sz="2800"/>
              <a:t>Handball</a:t>
            </a:r>
            <a:endParaRPr/>
          </a:p>
          <a:p>
            <a:pPr marL="0" lvl="0" indent="0">
              <a:defRPr/>
            </a:pPr>
            <a:r>
              <a:rPr lang="fr-FR" sz="2800"/>
              <a:t>Gymnastique au sol (roulade avant et arrière, roue et ATR)</a:t>
            </a:r>
            <a:endParaRPr/>
          </a:p>
          <a:p>
            <a:pPr marL="0" lvl="0" indent="0">
              <a:defRPr/>
            </a:pPr>
            <a:r>
              <a:rPr lang="fr-FR" sz="2800"/>
              <a:t>Natation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Éventuelles alternative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  <a:defRPr/>
            </a:pPr>
            <a:r>
              <a:rPr lang="fr-FR"/>
              <a:t>Cas particulier : la natation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>
          <a:xfrm>
            <a:off x="1088280" y="2224080"/>
            <a:ext cx="8477280" cy="4763159"/>
          </a:xfrm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marL="0" lvl="0" indent="0">
              <a:defRPr/>
            </a:pPr>
            <a:r>
              <a:rPr lang="fr-FR" sz="2800"/>
              <a:t>Test natation pour tous les élèves de 6ème lors de la semaine du 20 septembre</a:t>
            </a:r>
            <a:endParaRPr/>
          </a:p>
          <a:p>
            <a:pPr marL="0" lvl="0" indent="0">
              <a:defRPr/>
            </a:pPr>
            <a:endParaRPr lang="fr-FR" sz="2800"/>
          </a:p>
          <a:p>
            <a:pPr marL="0" lvl="0" indent="0">
              <a:defRPr/>
            </a:pPr>
            <a:r>
              <a:rPr lang="fr-FR" sz="2800"/>
              <a:t>Votre enfant a le niveau de base, il conserve son emploi du temps et n'a pas cours le vendredi à 15h30</a:t>
            </a:r>
            <a:endParaRPr/>
          </a:p>
          <a:p>
            <a:pPr marL="0" lvl="0" indent="0">
              <a:defRPr/>
            </a:pPr>
            <a:endParaRPr lang="fr-FR" sz="2800"/>
          </a:p>
          <a:p>
            <a:pPr marL="0" lvl="0" indent="0">
              <a:defRPr/>
            </a:pPr>
            <a:r>
              <a:rPr lang="fr-FR" sz="2800"/>
              <a:t>L'équipe EPS estime que votre enfant éprouve des difficultés, il participera au soutien natation du vendredi 15h30  et n'ira pas dans son cours habituel (uniquement pour les cycles natation)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  <a:defRPr/>
            </a:pPr>
            <a:r>
              <a:rPr lang="fr-FR"/>
              <a:t>Les inaptitudes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>
          <a:xfrm>
            <a:off x="359792" y="1547590"/>
            <a:ext cx="9433048" cy="2592288"/>
          </a:xfrm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marL="0" lvl="0" indent="0">
              <a:defRPr/>
            </a:pPr>
            <a:r>
              <a:rPr lang="fr-FR" sz="2800"/>
              <a:t>Pour dispenser votre enfant d'EPS, imprimer le certificat d'inaptitude sur le site du collège, aller chez le médecin</a:t>
            </a:r>
            <a:endParaRPr/>
          </a:p>
          <a:p>
            <a:pPr marL="0" lvl="0" indent="0">
              <a:defRPr/>
            </a:pPr>
            <a:r>
              <a:rPr lang="fr-FR" sz="2800"/>
              <a:t>Votre enfant le rapporte à son professeur d'EPS</a:t>
            </a:r>
            <a:endParaRPr/>
          </a:p>
          <a:p>
            <a:pPr marL="0" lvl="0" indent="0">
              <a:defRPr/>
            </a:pPr>
            <a:r>
              <a:rPr lang="fr-FR" sz="2800"/>
              <a:t>Le professeur d'EPS remplit un cartouche sur le carnet de correspondance </a:t>
            </a:r>
            <a:endParaRPr/>
          </a:p>
          <a:p>
            <a:pPr marL="0" lvl="0" indent="0">
              <a:defRPr/>
            </a:pPr>
            <a:r>
              <a:rPr lang="fr-FR" sz="2800"/>
              <a:t>Votre enfant se rend à la vie scolaire pour donner le certificat et pour que les surveillants remplissent </a:t>
            </a:r>
            <a:r>
              <a:rPr lang="fr-FR" sz="2800"/>
              <a:t>Pronote</a:t>
            </a:r>
            <a:endParaRPr lang="fr-FR" sz="2800"/>
          </a:p>
        </p:txBody>
      </p:sp>
      <p:sp>
        <p:nvSpPr>
          <p:cNvPr id="6" name="ZoneTexte 3" hidden="0"/>
          <p:cNvSpPr>
            <a:spLocks noAdjustHandles="0" noChangeArrowheads="0"/>
          </p:cNvSpPr>
          <p:nvPr isPhoto="0" userDrawn="0"/>
        </p:nvSpPr>
        <p:spPr bwMode="auto">
          <a:xfrm>
            <a:off x="935856" y="4996422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FF00"/>
                </a:solidFill>
              </a:rPr>
              <a:t>Dispense de moins de 3 semaines&gt;&gt;l’élève vient en cours (sauf cas particulier)</a:t>
            </a:r>
            <a:endParaRPr/>
          </a:p>
        </p:txBody>
      </p:sp>
      <p:sp>
        <p:nvSpPr>
          <p:cNvPr id="7" name="ZoneTexte 4" hidden="0"/>
          <p:cNvSpPr>
            <a:spLocks noAdjustHandles="0" noChangeArrowheads="0"/>
          </p:cNvSpPr>
          <p:nvPr isPhoto="0" userDrawn="0"/>
        </p:nvSpPr>
        <p:spPr bwMode="auto">
          <a:xfrm>
            <a:off x="4824288" y="4842533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FF00"/>
                </a:solidFill>
              </a:rPr>
              <a:t>Dispense de plus de 3 semaines&gt;&gt;l’élève va en cours pour aider/arbitrer/observer, reste en permanence ou rentre chez lui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8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AdjustHandles="0" noChangeArrowheads="0"/>
          </p:cNvSpPr>
          <p:nvPr isPhoto="0" userDrawn="0">
            <p:ph type="title" idx="4294967295" hasCustomPrompt="0"/>
          </p:nvPr>
        </p:nvSpPr>
        <p:spPr bwMode="auto"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  <a:defRPr/>
            </a:pPr>
            <a:r>
              <a:rPr lang="fr-FR"/>
              <a:t>La randonnée urbaine</a:t>
            </a:r>
            <a:endParaRPr/>
          </a:p>
        </p:txBody>
      </p:sp>
      <p:sp>
        <p:nvSpPr>
          <p:cNvPr id="5" name="Espace réservé du texte 2" hidden="0"/>
          <p:cNvSpPr>
            <a:spLocks noAdjustHandles="0" noChangeArrowheads="0"/>
          </p:cNvSpPr>
          <p:nvPr isPhoto="0" userDrawn="0">
            <p:ph type="body" idx="4294967295" hasCustomPrompt="0"/>
          </p:nvPr>
        </p:nvSpPr>
        <p:spPr bwMode="auto"/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fr-FR" sz="32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Albany"/>
                <a:ea typeface="HG Mincho Light J"/>
                <a:cs typeface="Arial Unicode MS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99CCFF"/>
                </a:solidFill>
                <a:latin typeface="Albany"/>
                <a:ea typeface="HG Mincho Light J"/>
                <a:cs typeface="Arial Unicode MS"/>
              </a:defRPr>
            </a:lvl9pPr>
          </a:lstStyle>
          <a:p>
            <a:pPr lvl="0">
              <a:defRPr/>
            </a:pPr>
            <a:r>
              <a:rPr lang="fr-FR" sz="2400"/>
              <a:t>Nous proposons une journée de randonnée pour apprendre à se connaître. (une sortie le lundi 14 pour 4 classes et une autre le jeudi 17 pour les 3 autres classes)</a:t>
            </a:r>
            <a:endParaRPr/>
          </a:p>
          <a:p>
            <a:pPr marL="72000" lvl="0" indent="0">
              <a:buNone/>
              <a:defRPr/>
            </a:pPr>
            <a:endParaRPr lang="fr-FR" sz="2400"/>
          </a:p>
          <a:p>
            <a:pPr lvl="0">
              <a:defRPr/>
            </a:pPr>
            <a:r>
              <a:rPr lang="fr-FR" sz="2400"/>
              <a:t>Les élèves devront se rendre au parc de la </a:t>
            </a:r>
            <a:r>
              <a:rPr lang="fr-FR" sz="2400"/>
              <a:t>Tete d'or </a:t>
            </a:r>
            <a:r>
              <a:rPr lang="fr-FR" sz="2400"/>
              <a:t>à pieds accompagnés par 2 professeurs par classe.</a:t>
            </a:r>
            <a:endParaRPr/>
          </a:p>
          <a:p>
            <a:pPr lvl="0">
              <a:defRPr/>
            </a:pPr>
            <a:r>
              <a:rPr lang="fr-FR" sz="2400"/>
              <a:t>Nous mangerons sur place (zéro déchet)</a:t>
            </a:r>
            <a:endParaRPr/>
          </a:p>
          <a:p>
            <a:pPr lvl="0">
              <a:defRPr/>
            </a:pPr>
            <a:r>
              <a:rPr lang="fr-FR" sz="2400"/>
              <a:t>Retour toujours à pieds : sac à dos, gourde repas, sourires et bonnes chaussures...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prs-strateg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../../../../Program%20Files%20(x86)/OpenOffice%204/share/template/fr/presnt/prs-strategy.otp</Template>
  <TotalTime>0</TotalTime>
  <Words>0</Words>
  <Application>ONLYOFFICE/6.1.1.53</Application>
  <DocSecurity>0</DocSecurity>
  <PresentationFormat>Personnalisé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de stratégie</dc:title>
  <dc:subject/>
  <dc:creator>Guilhem Magoutier</dc:creator>
  <cp:keywords/>
  <dc:description>Étude de la situation et de son évolution, proposition d'une ou plusieurs stratégies</dc:description>
  <dc:identifier/>
  <dc:language/>
  <cp:lastModifiedBy>Francoise LEBLANC</cp:lastModifiedBy>
  <cp:revision>13</cp:revision>
  <dcterms:created xsi:type="dcterms:W3CDTF">2018-09-09T17:34:44Z</dcterms:created>
  <dcterms:modified xsi:type="dcterms:W3CDTF">2021-09-13T16:17:59Z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